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18"/>
  </p:notesMasterIdLst>
  <p:sldIdLst>
    <p:sldId id="256" r:id="rId3"/>
    <p:sldId id="262" r:id="rId4"/>
    <p:sldId id="257" r:id="rId5"/>
    <p:sldId id="265" r:id="rId6"/>
    <p:sldId id="266" r:id="rId7"/>
    <p:sldId id="264" r:id="rId8"/>
    <p:sldId id="267" r:id="rId9"/>
    <p:sldId id="268" r:id="rId10"/>
    <p:sldId id="272" r:id="rId11"/>
    <p:sldId id="269" r:id="rId12"/>
    <p:sldId id="274" r:id="rId13"/>
    <p:sldId id="270" r:id="rId14"/>
    <p:sldId id="278" r:id="rId15"/>
    <p:sldId id="279" r:id="rId16"/>
    <p:sldId id="26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Design, Impress, Work Together" id="{B9B51309-D148-4332-87C2-07BE32FBCA3B}">
          <p14:sldIdLst>
            <p14:sldId id="262"/>
            <p14:sldId id="257"/>
            <p14:sldId id="265"/>
            <p14:sldId id="266"/>
            <p14:sldId id="264"/>
            <p14:sldId id="267"/>
            <p14:sldId id="268"/>
            <p14:sldId id="272"/>
            <p14:sldId id="269"/>
            <p14:sldId id="274"/>
            <p14:sldId id="270"/>
            <p14:sldId id="278"/>
            <p14:sldId id="279"/>
          </p14:sldIdLst>
        </p14:section>
        <p14:section name="Learn More" id="{2CC34DB2-6590-42C0-AD4B-A04C6060184E}">
          <p14:sldIdLst>
            <p14:sldId id="26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B4A6"/>
    <a:srgbClr val="734F29"/>
    <a:srgbClr val="D24726"/>
    <a:srgbClr val="DD462F"/>
    <a:srgbClr val="AEB785"/>
    <a:srgbClr val="EFD5A2"/>
    <a:srgbClr val="3B3026"/>
    <a:srgbClr val="ECE1CA"/>
    <a:srgbClr val="79553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0" autoAdjust="0"/>
    <p:restoredTop sz="94280" autoAdjust="0"/>
  </p:normalViewPr>
  <p:slideViewPr>
    <p:cSldViewPr snapToGrid="0">
      <p:cViewPr varScale="1">
        <p:scale>
          <a:sx n="116" d="100"/>
          <a:sy n="116" d="100"/>
        </p:scale>
        <p:origin x="330"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9/8/2023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In </a:t>
            </a:r>
            <a:r>
              <a:rPr lang="en-US" baseline="0" dirty="0" smtClean="0"/>
              <a:t>Slide Show mode, click the arrow to enter the PowerPoint Getting Started Center.</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a:t>
            </a:fld>
            <a:endParaRPr lang="en-US"/>
          </a:p>
        </p:txBody>
      </p:sp>
    </p:spTree>
    <p:extLst>
      <p:ext uri="{BB962C8B-B14F-4D97-AF65-F5344CB8AC3E}">
        <p14:creationId xmlns:p14="http://schemas.microsoft.com/office/powerpoint/2010/main" val="1851196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D2472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9692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0226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1" y="2402238"/>
            <a:ext cx="4508715" cy="2187227"/>
          </a:xfrm>
        </p:spPr>
        <p:txBody>
          <a:bodyPr anchor="ctr">
            <a:noAutofit/>
          </a:bodyPr>
          <a:lstStyle>
            <a:lvl1pPr algn="l">
              <a:defRPr sz="4800">
                <a:solidFill>
                  <a:srgbClr val="D247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EEBAAA-29B5-4AF5-BC5F-7E580C29002D}"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5" name="Date Placeholder 4"/>
          <p:cNvSpPr>
            <a:spLocks noGrp="1"/>
          </p:cNvSpPr>
          <p:nvPr>
            <p:ph type="dt" sz="half" idx="10"/>
          </p:nvPr>
        </p:nvSpPr>
        <p:spPr/>
        <p:txBody>
          <a:bodyPr/>
          <a:lstStyle/>
          <a:p>
            <a:fld id="{8BEEBAAA-29B5-4AF5-BC5F-7E580C29002D}"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2822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1851" y="2193927"/>
            <a:ext cx="5156200"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dirty="0"/>
          </a:p>
        </p:txBody>
      </p:sp>
      <p:sp>
        <p:nvSpPr>
          <p:cNvPr id="5" name="Text Placeholder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9664" y="2193927"/>
            <a:ext cx="5157787"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7" name="Date Placeholder 6"/>
          <p:cNvSpPr>
            <a:spLocks noGrp="1"/>
          </p:cNvSpPr>
          <p:nvPr>
            <p:ph type="dt" sz="half" idx="10"/>
          </p:nvPr>
        </p:nvSpPr>
        <p:spPr/>
        <p:txBody>
          <a:bodyPr/>
          <a:lstStyle/>
          <a:p>
            <a:fld id="{8BEEBAAA-29B5-4AF5-BC5F-7E580C29002D}" type="datetimeFigureOut">
              <a:rPr lang="en-US" smtClean="0"/>
              <a:t>9/8/2023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60EDB8-5305-433F-BE41-D7A86D811DB3}" type="slidenum">
              <a:rPr lang="en-US" smtClean="0"/>
              <a:t>‹#›</a:t>
            </a:fld>
            <a:endParaRPr lang="en-US"/>
          </a:p>
        </p:txBody>
      </p:sp>
      <p:sp>
        <p:nvSpPr>
          <p:cNvPr id="11" name="Rectangle 10"/>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0602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BEEBAAA-29B5-4AF5-BC5F-7E580C29002D}" type="datetimeFigureOut">
              <a:rPr lang="en-US" smtClean="0"/>
              <a:t>9/8/2023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t>‹#›</a:t>
            </a:fld>
            <a:endParaRPr lang="en-US"/>
          </a:p>
        </p:txBody>
      </p:sp>
      <p:sp>
        <p:nvSpPr>
          <p:cNvPr id="7" name="Rectangle 6"/>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081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EBAAA-29B5-4AF5-BC5F-7E580C29002D}" type="datetimeFigureOut">
              <a:rPr lang="en-US" smtClean="0"/>
              <a:t>9/8/2023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40374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78419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16109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9/8/2023</a:t>
            </a:fld>
            <a:endParaRPr lang="en-US"/>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hyperlink" Target="http://o15.officeredir.microsoft.com/r/rlid2013GettingStartedCntrPPT?clid=1033"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latin typeface="Castellar" panose="020A0402060406010301" pitchFamily="18" charset="0"/>
              </a:rPr>
              <a:t>FOODApp</a:t>
            </a:r>
            <a:endParaRPr lang="en-US" b="1" dirty="0">
              <a:latin typeface="Castellar" panose="020A0402060406010301" pitchFamily="18" charset="0"/>
            </a:endParaRPr>
          </a:p>
        </p:txBody>
      </p:sp>
      <p:sp>
        <p:nvSpPr>
          <p:cNvPr id="3" name="Subtitle 2"/>
          <p:cNvSpPr>
            <a:spLocks noGrp="1"/>
          </p:cNvSpPr>
          <p:nvPr>
            <p:ph type="subTitle" idx="1"/>
          </p:nvPr>
        </p:nvSpPr>
        <p:spPr/>
        <p:txBody>
          <a:bodyPr>
            <a:normAutofit fontScale="77500" lnSpcReduction="20000"/>
          </a:bodyPr>
          <a:lstStyle/>
          <a:p>
            <a:r>
              <a:rPr lang="it-IT" dirty="0"/>
              <a:t>Esplora Avventure Culinarie in Qualsiasi Momento, ovunque, con FoodApp: Il Tuo Compagno </a:t>
            </a:r>
            <a:r>
              <a:rPr lang="it-IT" dirty="0" smtClean="0"/>
              <a:t>Gourmet.</a:t>
            </a:r>
            <a:endParaRPr lang="en-US" dirty="0"/>
          </a:p>
        </p:txBody>
      </p:sp>
    </p:spTree>
    <p:extLst>
      <p:ext uri="{BB962C8B-B14F-4D97-AF65-F5344CB8AC3E}">
        <p14:creationId xmlns:p14="http://schemas.microsoft.com/office/powerpoint/2010/main" val="247180773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Screenshots</a:t>
            </a:r>
            <a:endParaRPr lang="it-IT" dirty="0"/>
          </a:p>
        </p:txBody>
      </p:sp>
      <p:sp>
        <p:nvSpPr>
          <p:cNvPr id="3" name="Content Placeholder 2"/>
          <p:cNvSpPr>
            <a:spLocks noGrp="1"/>
          </p:cNvSpPr>
          <p:nvPr>
            <p:ph idx="1"/>
          </p:nvPr>
        </p:nvSpPr>
        <p:spPr>
          <a:xfrm>
            <a:off x="838201" y="1825625"/>
            <a:ext cx="10744199" cy="456256"/>
          </a:xfrm>
        </p:spPr>
        <p:txBody>
          <a:bodyPr>
            <a:normAutofit lnSpcReduction="10000"/>
          </a:bodyPr>
          <a:lstStyle/>
          <a:p>
            <a:pPr algn="ctr"/>
            <a:r>
              <a:rPr lang="it-IT" b="1" dirty="0" smtClean="0"/>
              <a:t>HOME SCREEN</a:t>
            </a:r>
            <a:endParaRPr lang="it-IT"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868" y="2281881"/>
            <a:ext cx="2582374" cy="436428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7581" y="2281881"/>
            <a:ext cx="2606159" cy="436428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2678" y="2281881"/>
            <a:ext cx="2621336" cy="436428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2953" y="2281881"/>
            <a:ext cx="2597786" cy="4364282"/>
          </a:xfrm>
          <a:prstGeom prst="rect">
            <a:avLst/>
          </a:prstGeom>
        </p:spPr>
      </p:pic>
    </p:spTree>
    <p:extLst>
      <p:ext uri="{BB962C8B-B14F-4D97-AF65-F5344CB8AC3E}">
        <p14:creationId xmlns:p14="http://schemas.microsoft.com/office/powerpoint/2010/main" val="6923637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Screenshots</a:t>
            </a:r>
            <a:endParaRPr lang="it-IT" dirty="0"/>
          </a:p>
        </p:txBody>
      </p:sp>
      <p:sp>
        <p:nvSpPr>
          <p:cNvPr id="3" name="Content Placeholder 2"/>
          <p:cNvSpPr>
            <a:spLocks noGrp="1"/>
          </p:cNvSpPr>
          <p:nvPr>
            <p:ph idx="1"/>
          </p:nvPr>
        </p:nvSpPr>
        <p:spPr>
          <a:xfrm>
            <a:off x="838201" y="1825625"/>
            <a:ext cx="10744199" cy="456256"/>
          </a:xfrm>
        </p:spPr>
        <p:txBody>
          <a:bodyPr>
            <a:normAutofit lnSpcReduction="10000"/>
          </a:bodyPr>
          <a:lstStyle/>
          <a:p>
            <a:pPr algn="ctr"/>
            <a:r>
              <a:rPr lang="it-IT" b="1" dirty="0"/>
              <a:t>FOOD &amp; CART</a:t>
            </a:r>
            <a:endParaRPr lang="it-IT"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002" y="2615656"/>
            <a:ext cx="1979924" cy="333155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9490" y="2612127"/>
            <a:ext cx="1984119" cy="333861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983" y="2612127"/>
            <a:ext cx="1984120" cy="3308626"/>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8466" y="2612127"/>
            <a:ext cx="1996661" cy="3345469"/>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691" y="2592033"/>
            <a:ext cx="1991948" cy="3328720"/>
          </a:xfrm>
          <a:prstGeom prst="rect">
            <a:avLst/>
          </a:prstGeom>
        </p:spPr>
      </p:pic>
    </p:spTree>
    <p:extLst>
      <p:ext uri="{BB962C8B-B14F-4D97-AF65-F5344CB8AC3E}">
        <p14:creationId xmlns:p14="http://schemas.microsoft.com/office/powerpoint/2010/main" val="11363178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Screenshots</a:t>
            </a:r>
            <a:endParaRPr lang="it-IT" dirty="0"/>
          </a:p>
        </p:txBody>
      </p:sp>
      <p:sp>
        <p:nvSpPr>
          <p:cNvPr id="3" name="Content Placeholder 2"/>
          <p:cNvSpPr>
            <a:spLocks noGrp="1"/>
          </p:cNvSpPr>
          <p:nvPr>
            <p:ph idx="1"/>
          </p:nvPr>
        </p:nvSpPr>
        <p:spPr>
          <a:xfrm>
            <a:off x="838201" y="1825625"/>
            <a:ext cx="10744199" cy="456256"/>
          </a:xfrm>
        </p:spPr>
        <p:txBody>
          <a:bodyPr>
            <a:normAutofit lnSpcReduction="10000"/>
          </a:bodyPr>
          <a:lstStyle/>
          <a:p>
            <a:pPr algn="ctr"/>
            <a:r>
              <a:rPr lang="it-IT" b="1" dirty="0" smtClean="0"/>
              <a:t>CATEGORIES</a:t>
            </a:r>
            <a:endParaRPr lang="it-IT"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662" y="1465252"/>
            <a:ext cx="1514044" cy="25301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662" y="4141120"/>
            <a:ext cx="1510808" cy="253010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8566" y="1531970"/>
            <a:ext cx="1509253" cy="25301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0900" y="4218519"/>
            <a:ext cx="1501995" cy="251664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25614" y="4251736"/>
            <a:ext cx="1511592" cy="2530099"/>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89185" y="1439724"/>
            <a:ext cx="1537185" cy="2581156"/>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28694" y="1465252"/>
            <a:ext cx="1499615" cy="2530100"/>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57376" y="4251735"/>
            <a:ext cx="1501995" cy="2530100"/>
          </a:xfrm>
          <a:prstGeom prst="rect">
            <a:avLst/>
          </a:prstGeom>
        </p:spPr>
      </p:pic>
    </p:spTree>
    <p:extLst>
      <p:ext uri="{BB962C8B-B14F-4D97-AF65-F5344CB8AC3E}">
        <p14:creationId xmlns:p14="http://schemas.microsoft.com/office/powerpoint/2010/main" val="7690161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Screenshots</a:t>
            </a:r>
            <a:endParaRPr lang="it-IT" dirty="0"/>
          </a:p>
        </p:txBody>
      </p:sp>
      <p:sp>
        <p:nvSpPr>
          <p:cNvPr id="3" name="Content Placeholder 2"/>
          <p:cNvSpPr>
            <a:spLocks noGrp="1"/>
          </p:cNvSpPr>
          <p:nvPr>
            <p:ph idx="1"/>
          </p:nvPr>
        </p:nvSpPr>
        <p:spPr>
          <a:xfrm>
            <a:off x="838201" y="1825625"/>
            <a:ext cx="10744199" cy="456256"/>
          </a:xfrm>
        </p:spPr>
        <p:txBody>
          <a:bodyPr>
            <a:normAutofit lnSpcReduction="10000"/>
          </a:bodyPr>
          <a:lstStyle/>
          <a:p>
            <a:pPr algn="ctr"/>
            <a:r>
              <a:rPr lang="it-IT" b="1" dirty="0" smtClean="0"/>
              <a:t>FOODS &amp; FAVORITE FOODS</a:t>
            </a:r>
            <a:endParaRPr lang="it-IT"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917" y="2281881"/>
            <a:ext cx="2462173" cy="41520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0965" y="2281881"/>
            <a:ext cx="2471446" cy="415203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5317" y="2281881"/>
            <a:ext cx="2467529" cy="415203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5191" y="2281881"/>
            <a:ext cx="2467340" cy="4152030"/>
          </a:xfrm>
          <a:prstGeom prst="rect">
            <a:avLst/>
          </a:prstGeom>
        </p:spPr>
      </p:pic>
    </p:spTree>
    <p:extLst>
      <p:ext uri="{BB962C8B-B14F-4D97-AF65-F5344CB8AC3E}">
        <p14:creationId xmlns:p14="http://schemas.microsoft.com/office/powerpoint/2010/main" val="12549496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Screenshots</a:t>
            </a:r>
            <a:endParaRPr lang="it-IT" dirty="0"/>
          </a:p>
        </p:txBody>
      </p:sp>
      <p:sp>
        <p:nvSpPr>
          <p:cNvPr id="3" name="Content Placeholder 2"/>
          <p:cNvSpPr>
            <a:spLocks noGrp="1"/>
          </p:cNvSpPr>
          <p:nvPr>
            <p:ph idx="1"/>
          </p:nvPr>
        </p:nvSpPr>
        <p:spPr>
          <a:xfrm>
            <a:off x="838201" y="1825625"/>
            <a:ext cx="10744199" cy="456256"/>
          </a:xfrm>
        </p:spPr>
        <p:txBody>
          <a:bodyPr>
            <a:normAutofit lnSpcReduction="10000"/>
          </a:bodyPr>
          <a:lstStyle/>
          <a:p>
            <a:pPr algn="ctr"/>
            <a:r>
              <a:rPr lang="it-IT" b="1" dirty="0" smtClean="0"/>
              <a:t>SETTINGS &amp; ABOUT &amp; PRIVACY POLICY &amp; TERMS AND CONDITIONS</a:t>
            </a:r>
            <a:endParaRPr lang="it-IT"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917" y="2291897"/>
            <a:ext cx="2462173" cy="413199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0965" y="2290689"/>
            <a:ext cx="2471446" cy="413441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5317" y="2295042"/>
            <a:ext cx="2467529" cy="412570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5191" y="2290842"/>
            <a:ext cx="2467340" cy="4134107"/>
          </a:xfrm>
          <a:prstGeom prst="rect">
            <a:avLst/>
          </a:prstGeom>
        </p:spPr>
      </p:pic>
    </p:spTree>
    <p:extLst>
      <p:ext uri="{BB962C8B-B14F-4D97-AF65-F5344CB8AC3E}">
        <p14:creationId xmlns:p14="http://schemas.microsoft.com/office/powerpoint/2010/main" val="32611785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FoodApp</a:t>
            </a:r>
            <a:br>
              <a:rPr lang="en-US" dirty="0" smtClean="0"/>
            </a:br>
            <a:r>
              <a:rPr lang="en-US" dirty="0" smtClean="0"/>
              <a:t>Luca Rengo</a:t>
            </a:r>
            <a:endParaRPr lang="en-US" dirty="0"/>
          </a:p>
        </p:txBody>
      </p:sp>
      <p:sp>
        <p:nvSpPr>
          <p:cNvPr id="3" name="Text Placeholder 2"/>
          <p:cNvSpPr>
            <a:spLocks noGrp="1"/>
          </p:cNvSpPr>
          <p:nvPr>
            <p:ph type="body" idx="1"/>
          </p:nvPr>
        </p:nvSpPr>
        <p:spPr>
          <a:xfrm>
            <a:off x="6028267" y="2402237"/>
            <a:ext cx="5859506" cy="2187226"/>
          </a:xfrm>
        </p:spPr>
        <p:txBody>
          <a:bodyPr>
            <a:noAutofit/>
          </a:bodyPr>
          <a:lstStyle/>
          <a:p>
            <a:r>
              <a:rPr lang="it-IT" sz="2400" dirty="0" smtClean="0"/>
              <a:t>Lo </a:t>
            </a:r>
            <a:r>
              <a:rPr lang="it-IT" sz="2400" dirty="0"/>
              <a:t>sviluppo delle app </a:t>
            </a:r>
            <a:r>
              <a:rPr lang="it-IT" sz="2400" dirty="0" smtClean="0"/>
              <a:t>mobile </a:t>
            </a:r>
            <a:r>
              <a:rPr lang="it-IT" sz="2400" dirty="0"/>
              <a:t>è come costruire ponti nel mondo digitale. Con il codice, noi ingegneri informatici uniamo le idee alla realtà, trasformando dispositivi in porte per nuove esperienze</a:t>
            </a:r>
            <a:r>
              <a:rPr lang="it-IT" sz="2400" dirty="0" smtClean="0"/>
              <a:t>.</a:t>
            </a:r>
            <a:endParaRPr lang="en-US" sz="2400" dirty="0"/>
          </a:p>
        </p:txBody>
      </p:sp>
      <p:sp>
        <p:nvSpPr>
          <p:cNvPr id="9" name="Text Placeholder 2">
            <a:hlinkClick r:id="rId3" tooltip="Learn More"/>
          </p:cNvPr>
          <p:cNvSpPr txBox="1">
            <a:spLocks/>
          </p:cNvSpPr>
          <p:nvPr/>
        </p:nvSpPr>
        <p:spPr>
          <a:xfrm>
            <a:off x="3227923" y="5844663"/>
            <a:ext cx="8659850" cy="931371"/>
          </a:xfrm>
          <a:prstGeom prst="rect">
            <a:avLst/>
          </a:prstGeom>
        </p:spPr>
        <p:txBody>
          <a:bodyPr vert="horz" lIns="91440" tIns="45720" rIns="91440" bIns="45720" rtlCol="0" anchor="ctr">
            <a:normAutofit/>
          </a:bodyPr>
          <a:lstStyle>
            <a:lvl1pPr marL="0" indent="0" algn="l" defTabSz="914400" rtl="0" eaLnBrk="1" latinLnBrk="0" hangingPunct="1">
              <a:lnSpc>
                <a:spcPct val="150000"/>
              </a:lnSpc>
              <a:spcBef>
                <a:spcPct val="30000"/>
              </a:spcBef>
              <a:buFont typeface="Arial" panose="020B0604020202020204" pitchFamily="34" charset="0"/>
              <a:buNone/>
              <a:defRPr sz="2800" kern="1200">
                <a:solidFill>
                  <a:schemeClr val="bg1"/>
                </a:solidFill>
                <a:latin typeface="+mj-lt"/>
                <a:ea typeface="+mn-ea"/>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smtClean="0">
                <a:solidFill>
                  <a:srgbClr val="DD462F"/>
                </a:solidFill>
              </a:rPr>
              <a:t>Ingegneria e Scienze Informatiche Cesena</a:t>
            </a:r>
            <a:endParaRPr lang="en-US" sz="1800" dirty="0">
              <a:solidFill>
                <a:srgbClr val="DD462F"/>
              </a:solidFill>
            </a:endParaRPr>
          </a:p>
        </p:txBody>
      </p:sp>
      <p:sp>
        <p:nvSpPr>
          <p:cNvPr id="4" name="TextBox 3"/>
          <p:cNvSpPr txBox="1"/>
          <p:nvPr/>
        </p:nvSpPr>
        <p:spPr>
          <a:xfrm>
            <a:off x="8796757" y="6477369"/>
            <a:ext cx="2963979" cy="298665"/>
          </a:xfrm>
          <a:prstGeom prst="rect">
            <a:avLst/>
          </a:prstGeom>
          <a:noFill/>
        </p:spPr>
        <p:txBody>
          <a:bodyPr wrap="none" rtlCol="0">
            <a:noAutofit/>
          </a:bodyPr>
          <a:lstStyle/>
          <a:p>
            <a:pPr algn="r"/>
            <a:r>
              <a:rPr lang="en-US" sz="1200" dirty="0" smtClean="0">
                <a:solidFill>
                  <a:srgbClr val="D24726">
                    <a:alpha val="37000"/>
                  </a:srgbClr>
                </a:solidFill>
              </a:rPr>
              <a:t>Maggio 2022 – Settemb</a:t>
            </a:r>
            <a:r>
              <a:rPr lang="en-US" sz="1200" dirty="0" smtClean="0">
                <a:solidFill>
                  <a:srgbClr val="D24726">
                    <a:alpha val="37000"/>
                  </a:srgbClr>
                </a:solidFill>
              </a:rPr>
              <a:t>re 2023</a:t>
            </a:r>
            <a:endParaRPr lang="en-US" sz="1200" dirty="0">
              <a:solidFill>
                <a:srgbClr val="D24726">
                  <a:alpha val="37000"/>
                </a:srgbClr>
              </a:solidFill>
            </a:endParaRPr>
          </a:p>
        </p:txBody>
      </p:sp>
    </p:spTree>
    <p:extLst>
      <p:ext uri="{BB962C8B-B14F-4D97-AF65-F5344CB8AC3E}">
        <p14:creationId xmlns:p14="http://schemas.microsoft.com/office/powerpoint/2010/main" val="2317502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Content Placeholder 2"/>
          <p:cNvSpPr>
            <a:spLocks noGrp="1"/>
          </p:cNvSpPr>
          <p:nvPr>
            <p:ph idx="1"/>
          </p:nvPr>
        </p:nvSpPr>
        <p:spPr>
          <a:xfrm>
            <a:off x="838200" y="1825624"/>
            <a:ext cx="10760676" cy="4558700"/>
          </a:xfrm>
        </p:spPr>
        <p:txBody>
          <a:bodyPr>
            <a:normAutofit/>
          </a:bodyPr>
          <a:lstStyle/>
          <a:p>
            <a:r>
              <a:rPr lang="it-IT" dirty="0" smtClean="0"/>
              <a:t>FoodApp </a:t>
            </a:r>
            <a:r>
              <a:rPr lang="it-IT" dirty="0"/>
              <a:t>è un'applicazione progettata per semplificare la scoperta e l'acquisto di cibi deliziosi. Gli utenti possono sfogliare una vasta gamma di pietanze, organizzate in categorie per agevolare la ricerca. L'app offre la possibilità di creare un account personalizzato, consentendo agli utenti di accedere a funzionalità esclusive e personalizzare l'interfaccia secondo le proprie preferenze</a:t>
            </a:r>
            <a:r>
              <a:rPr lang="it-IT" dirty="0" smtClean="0"/>
              <a:t>.</a:t>
            </a:r>
            <a:endParaRPr lang="it-IT" dirty="0"/>
          </a:p>
          <a:p>
            <a:r>
              <a:rPr lang="it-IT" dirty="0"/>
              <a:t>Una caratteristica distintiva di FoodApp è la possibilità di salvare i piatti preferiti, rendendo più facile il ritrovamento dei cibi amati. Inoltre, l'app promuove la trasparenza legale, fornendo informazioni chiare sulla politica sulla privacy e i termini e le condizioni</a:t>
            </a:r>
            <a:r>
              <a:rPr lang="it-IT" dirty="0" smtClean="0"/>
              <a:t>.</a:t>
            </a:r>
            <a:endParaRPr lang="it-IT" dirty="0"/>
          </a:p>
          <a:p>
            <a:r>
              <a:rPr lang="it-IT" dirty="0"/>
              <a:t>FoodApp è progettato per una navigazione intuitiva, consentendo agli utenti di accedere rapidamente alle diverse sezioni dell'app. In sintesi, FoodApp offre un'esperienza culinaria conveniente e personalizzabile, rendendo la scoperta e l'acquisto di cibi un'esperienza senza complicazioni.</a:t>
            </a:r>
            <a:endParaRPr lang="en-US" dirty="0"/>
          </a:p>
        </p:txBody>
      </p:sp>
    </p:spTree>
    <p:extLst>
      <p:ext uri="{BB962C8B-B14F-4D97-AF65-F5344CB8AC3E}">
        <p14:creationId xmlns:p14="http://schemas.microsoft.com/office/powerpoint/2010/main" val="20907338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a:t>
            </a:r>
            <a:endParaRPr lang="en-US" dirty="0"/>
          </a:p>
        </p:txBody>
      </p:sp>
      <p:sp>
        <p:nvSpPr>
          <p:cNvPr id="3" name="Content Placeholder 2"/>
          <p:cNvSpPr>
            <a:spLocks noGrp="1"/>
          </p:cNvSpPr>
          <p:nvPr>
            <p:ph idx="1"/>
          </p:nvPr>
        </p:nvSpPr>
        <p:spPr>
          <a:xfrm>
            <a:off x="838200" y="1825625"/>
            <a:ext cx="6093884" cy="4433752"/>
          </a:xfrm>
        </p:spPr>
        <p:txBody>
          <a:bodyPr>
            <a:noAutofit/>
          </a:bodyPr>
          <a:lstStyle/>
          <a:p>
            <a:r>
              <a:rPr lang="it-IT" dirty="0" smtClean="0"/>
              <a:t>1. </a:t>
            </a:r>
            <a:r>
              <a:rPr lang="it-IT" b="1" dirty="0" smtClean="0"/>
              <a:t>Java</a:t>
            </a:r>
            <a:r>
              <a:rPr lang="it-IT" dirty="0" smtClean="0"/>
              <a:t>: Java </a:t>
            </a:r>
            <a:r>
              <a:rPr lang="it-IT" dirty="0"/>
              <a:t>è il linguaggio di programmazione principale utilizzato per lo sviluppo </a:t>
            </a:r>
            <a:r>
              <a:rPr lang="it-IT" dirty="0" smtClean="0"/>
              <a:t>dell'app. </a:t>
            </a:r>
            <a:r>
              <a:rPr lang="it-IT" dirty="0"/>
              <a:t>È una scelta comune per lo sviluppo di applicazioni Android ed è noto per la sua affidabilità e versatilità</a:t>
            </a:r>
            <a:r>
              <a:rPr lang="it-IT" dirty="0" smtClean="0"/>
              <a:t>.</a:t>
            </a:r>
            <a:endParaRPr lang="it-IT" dirty="0"/>
          </a:p>
          <a:p>
            <a:r>
              <a:rPr lang="it-IT" dirty="0"/>
              <a:t>2. </a:t>
            </a:r>
            <a:r>
              <a:rPr lang="it-IT" b="1" dirty="0" smtClean="0"/>
              <a:t>MaterialComponents</a:t>
            </a:r>
            <a:r>
              <a:rPr lang="it-IT" dirty="0" smtClean="0"/>
              <a:t>: </a:t>
            </a:r>
            <a:r>
              <a:rPr lang="it-IT" dirty="0"/>
              <a:t>MaterialComponents è una libreria di progettazione di Google che offre una serie di componenti UI predefiniti e linee guida di progettazione per garantire un aspetto e un comportamento coerenti nell'app. Ciò contribuisce a creare un'interfaccia utente moderna e </a:t>
            </a:r>
            <a:r>
              <a:rPr lang="it-IT" dirty="0" smtClean="0"/>
              <a:t>intuitiva.</a:t>
            </a:r>
          </a:p>
          <a:p>
            <a:r>
              <a:rPr lang="it-IT" dirty="0"/>
              <a:t>3. </a:t>
            </a:r>
            <a:r>
              <a:rPr lang="it-IT" b="1" dirty="0" smtClean="0"/>
              <a:t>Room</a:t>
            </a:r>
            <a:r>
              <a:rPr lang="it-IT" dirty="0" smtClean="0"/>
              <a:t>: </a:t>
            </a:r>
            <a:r>
              <a:rPr lang="it-IT" dirty="0"/>
              <a:t>Room è una libreria di Android Jetpack che semplifica l'accesso e la gestione dei dati nel database </a:t>
            </a:r>
            <a:r>
              <a:rPr lang="it-IT" dirty="0" smtClean="0"/>
              <a:t>SQLite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453" y="1145059"/>
            <a:ext cx="1788325" cy="32779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2422" y="4042501"/>
            <a:ext cx="4380952" cy="2438095"/>
          </a:xfrm>
          <a:prstGeom prst="rect">
            <a:avLst/>
          </a:prstGeom>
        </p:spPr>
      </p:pic>
    </p:spTree>
    <p:extLst>
      <p:ext uri="{BB962C8B-B14F-4D97-AF65-F5344CB8AC3E}">
        <p14:creationId xmlns:p14="http://schemas.microsoft.com/office/powerpoint/2010/main" val="132867600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Technologies</a:t>
            </a:r>
            <a:endParaRPr lang="en-US" dirty="0"/>
          </a:p>
        </p:txBody>
      </p:sp>
      <p:sp>
        <p:nvSpPr>
          <p:cNvPr id="3" name="Content Placeholder 2"/>
          <p:cNvSpPr>
            <a:spLocks noGrp="1"/>
          </p:cNvSpPr>
          <p:nvPr>
            <p:ph idx="1"/>
          </p:nvPr>
        </p:nvSpPr>
        <p:spPr>
          <a:xfrm>
            <a:off x="838200" y="1825625"/>
            <a:ext cx="6093884" cy="4433752"/>
          </a:xfrm>
        </p:spPr>
        <p:txBody>
          <a:bodyPr>
            <a:noAutofit/>
          </a:bodyPr>
          <a:lstStyle/>
          <a:p>
            <a:r>
              <a:rPr lang="it-IT" dirty="0" smtClean="0"/>
              <a:t>3</a:t>
            </a:r>
            <a:r>
              <a:rPr lang="it-IT" dirty="0"/>
              <a:t>. </a:t>
            </a:r>
            <a:r>
              <a:rPr lang="it-IT" dirty="0" smtClean="0"/>
              <a:t>dell'app</a:t>
            </a:r>
            <a:r>
              <a:rPr lang="it-IT" dirty="0"/>
              <a:t>. È utilizzato per la gestione efficiente e sicura dei dati dell'utente e delle informazioni sulle pietanze all'interno di "FoodApp</a:t>
            </a:r>
            <a:r>
              <a:rPr lang="it-IT" dirty="0" smtClean="0"/>
              <a:t>".</a:t>
            </a:r>
            <a:endParaRPr lang="it-IT" dirty="0"/>
          </a:p>
          <a:p>
            <a:r>
              <a:rPr lang="it-IT" dirty="0"/>
              <a:t>4. </a:t>
            </a:r>
            <a:r>
              <a:rPr lang="it-IT" b="1" dirty="0" smtClean="0"/>
              <a:t>Android </a:t>
            </a:r>
            <a:r>
              <a:rPr lang="it-IT" b="1" dirty="0"/>
              <a:t>Jetpack</a:t>
            </a:r>
            <a:r>
              <a:rPr lang="it-IT" dirty="0" smtClean="0"/>
              <a:t>: </a:t>
            </a:r>
            <a:r>
              <a:rPr lang="it-IT" dirty="0"/>
              <a:t>Android Jetpack è un insieme di librerie, strumenti e linee guida consigliate da Google per lo sviluppo di app Android di alta qualità. Oltre a Room, Jetpack include altre componenti utili come LiveData, ViewModel, e Navigation, che contribuiscono a semplificare lo sviluppo dell'app e migliorano la qualità </a:t>
            </a:r>
            <a:r>
              <a:rPr lang="it-IT" dirty="0" smtClean="0"/>
              <a:t>generale.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1734" y="1208868"/>
            <a:ext cx="3043881" cy="304388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5615" y="4423013"/>
            <a:ext cx="1896528" cy="2093683"/>
          </a:xfrm>
          <a:prstGeom prst="rect">
            <a:avLst/>
          </a:prstGeom>
        </p:spPr>
      </p:pic>
    </p:spTree>
    <p:extLst>
      <p:ext uri="{BB962C8B-B14F-4D97-AF65-F5344CB8AC3E}">
        <p14:creationId xmlns:p14="http://schemas.microsoft.com/office/powerpoint/2010/main" val="90028923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Technologies</a:t>
            </a:r>
            <a:endParaRPr lang="en-US" dirty="0"/>
          </a:p>
        </p:txBody>
      </p:sp>
      <p:sp>
        <p:nvSpPr>
          <p:cNvPr id="3" name="Content Placeholder 2"/>
          <p:cNvSpPr>
            <a:spLocks noGrp="1"/>
          </p:cNvSpPr>
          <p:nvPr>
            <p:ph idx="1"/>
          </p:nvPr>
        </p:nvSpPr>
        <p:spPr>
          <a:xfrm>
            <a:off x="838200" y="1825625"/>
            <a:ext cx="6093884" cy="4433752"/>
          </a:xfrm>
        </p:spPr>
        <p:txBody>
          <a:bodyPr>
            <a:noAutofit/>
          </a:bodyPr>
          <a:lstStyle/>
          <a:p>
            <a:r>
              <a:rPr lang="it-IT" dirty="0" smtClean="0"/>
              <a:t>Queste </a:t>
            </a:r>
            <a:r>
              <a:rPr lang="it-IT" dirty="0"/>
              <a:t>tecnologie sono state selezionate per garantire che "FoodApp" offra un'esperienza utente stabile, intuitiva e ricca di funzionalità, insieme a una gestione efficiente dei dati per una performance ottimale.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2598" y="1208868"/>
            <a:ext cx="3325001" cy="3734313"/>
          </a:xfrm>
          <a:prstGeom prst="rect">
            <a:avLst/>
          </a:prstGeom>
        </p:spPr>
      </p:pic>
    </p:spTree>
    <p:extLst>
      <p:ext uri="{BB962C8B-B14F-4D97-AF65-F5344CB8AC3E}">
        <p14:creationId xmlns:p14="http://schemas.microsoft.com/office/powerpoint/2010/main" val="403617710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Mockup</a:t>
            </a:r>
            <a:endParaRPr lang="en-US" dirty="0"/>
          </a:p>
        </p:txBody>
      </p:sp>
      <p:sp>
        <p:nvSpPr>
          <p:cNvPr id="3" name="Content Placeholder 2"/>
          <p:cNvSpPr>
            <a:spLocks noGrp="1"/>
          </p:cNvSpPr>
          <p:nvPr>
            <p:ph idx="1"/>
          </p:nvPr>
        </p:nvSpPr>
        <p:spPr/>
        <p:txBody>
          <a:bodyPr>
            <a:noAutofit/>
          </a:bodyPr>
          <a:lstStyle/>
          <a:p>
            <a:r>
              <a:rPr lang="it-IT" dirty="0"/>
              <a:t>I mockup creati con </a:t>
            </a:r>
            <a:r>
              <a:rPr lang="it-IT" b="1" dirty="0"/>
              <a:t>Figma</a:t>
            </a:r>
            <a:r>
              <a:rPr lang="it-IT" dirty="0"/>
              <a:t> </a:t>
            </a:r>
            <a:r>
              <a:rPr lang="it-IT" dirty="0" smtClean="0"/>
              <a:t>presentano </a:t>
            </a:r>
            <a:r>
              <a:rPr lang="it-IT" dirty="0"/>
              <a:t>un'interfaccia di benvenuto accattivante con il logo "Food App" e un invito a unirsi. La schermata principale offre un'esperienza utente intuitiva, con un menu di navigazione, una barra di ricerca e un carrello visibili, insieme al nome dell'utente. Le categorie di cibo ben organizzate, come "</a:t>
            </a:r>
            <a:r>
              <a:rPr lang="it-IT" b="1" dirty="0"/>
              <a:t>Poké</a:t>
            </a:r>
            <a:r>
              <a:rPr lang="it-IT" dirty="0"/>
              <a:t>," "</a:t>
            </a:r>
            <a:r>
              <a:rPr lang="it-IT" b="1" dirty="0"/>
              <a:t>Frutta</a:t>
            </a:r>
            <a:r>
              <a:rPr lang="it-IT" dirty="0"/>
              <a:t>," "</a:t>
            </a:r>
            <a:r>
              <a:rPr lang="it-IT" b="1" dirty="0"/>
              <a:t>Verdure</a:t>
            </a:r>
            <a:r>
              <a:rPr lang="it-IT" dirty="0"/>
              <a:t>," e "</a:t>
            </a:r>
            <a:r>
              <a:rPr lang="it-IT" b="1" dirty="0"/>
              <a:t>Insalate</a:t>
            </a:r>
            <a:r>
              <a:rPr lang="it-IT" dirty="0"/>
              <a:t>," semplificano la ricerca. Inoltre, sono presenti sezioni dedicate ai cibi raccomandati e ai cibi preferiti. Infine, la schermata di </a:t>
            </a:r>
            <a:r>
              <a:rPr lang="it-IT" dirty="0" smtClean="0"/>
              <a:t>dettaglio</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9117" y="-1"/>
            <a:ext cx="3167180"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3547" y="-86498"/>
            <a:ext cx="3255902" cy="7030995"/>
          </a:xfrm>
          <a:prstGeom prst="rect">
            <a:avLst/>
          </a:prstGeom>
        </p:spPr>
      </p:pic>
    </p:spTree>
    <p:extLst>
      <p:ext uri="{BB962C8B-B14F-4D97-AF65-F5344CB8AC3E}">
        <p14:creationId xmlns:p14="http://schemas.microsoft.com/office/powerpoint/2010/main" val="15315322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Mockup</a:t>
            </a:r>
            <a:endParaRPr lang="en-US" dirty="0"/>
          </a:p>
        </p:txBody>
      </p:sp>
      <p:sp>
        <p:nvSpPr>
          <p:cNvPr id="3" name="Content Placeholder 2"/>
          <p:cNvSpPr>
            <a:spLocks noGrp="1"/>
          </p:cNvSpPr>
          <p:nvPr>
            <p:ph idx="1"/>
          </p:nvPr>
        </p:nvSpPr>
        <p:spPr/>
        <p:txBody>
          <a:bodyPr>
            <a:noAutofit/>
          </a:bodyPr>
          <a:lstStyle/>
          <a:p>
            <a:r>
              <a:rPr lang="it-IT" dirty="0" smtClean="0"/>
              <a:t>del </a:t>
            </a:r>
            <a:r>
              <a:rPr lang="it-IT" dirty="0"/>
              <a:t>cibo offre una panoramica completa, consentendo agli utenti di selezionare la quantità, visualizzare gli ingredienti e il prezzo, e aggiungere facilmente l'articolo al carrello. </a:t>
            </a:r>
            <a:r>
              <a:rPr lang="it-IT" dirty="0" smtClean="0"/>
              <a:t>Questi mockup riflettono l'attenzione al dettaglio e la facilità d'uso dell’app.</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3001" y="-98855"/>
            <a:ext cx="3255902" cy="7068065"/>
          </a:xfrm>
          <a:prstGeom prst="rect">
            <a:avLst/>
          </a:prstGeom>
        </p:spPr>
      </p:pic>
    </p:spTree>
    <p:extLst>
      <p:ext uri="{BB962C8B-B14F-4D97-AF65-F5344CB8AC3E}">
        <p14:creationId xmlns:p14="http://schemas.microsoft.com/office/powerpoint/2010/main" val="108399148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Screenshots</a:t>
            </a:r>
            <a:endParaRPr lang="it-IT" dirty="0"/>
          </a:p>
        </p:txBody>
      </p:sp>
      <p:sp>
        <p:nvSpPr>
          <p:cNvPr id="3" name="Content Placeholder 2"/>
          <p:cNvSpPr>
            <a:spLocks noGrp="1"/>
          </p:cNvSpPr>
          <p:nvPr>
            <p:ph idx="1"/>
          </p:nvPr>
        </p:nvSpPr>
        <p:spPr>
          <a:xfrm>
            <a:off x="838201" y="1825625"/>
            <a:ext cx="10744199" cy="456256"/>
          </a:xfrm>
        </p:spPr>
        <p:txBody>
          <a:bodyPr>
            <a:normAutofit lnSpcReduction="10000"/>
          </a:bodyPr>
          <a:lstStyle/>
          <a:p>
            <a:pPr algn="ctr"/>
            <a:r>
              <a:rPr lang="it-IT" b="1" dirty="0" smtClean="0"/>
              <a:t>WELCOME &amp; LOGIN</a:t>
            </a:r>
            <a:endParaRPr lang="it-IT"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13" y="2281881"/>
            <a:ext cx="2514982" cy="41520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183" y="2281881"/>
            <a:ext cx="2507010" cy="415203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8881" y="2281881"/>
            <a:ext cx="2520402" cy="415203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7971" y="2281881"/>
            <a:ext cx="2501780" cy="4152030"/>
          </a:xfrm>
          <a:prstGeom prst="rect">
            <a:avLst/>
          </a:prstGeom>
        </p:spPr>
      </p:pic>
    </p:spTree>
    <p:extLst>
      <p:ext uri="{BB962C8B-B14F-4D97-AF65-F5344CB8AC3E}">
        <p14:creationId xmlns:p14="http://schemas.microsoft.com/office/powerpoint/2010/main" val="24965170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Screenshots</a:t>
            </a:r>
            <a:endParaRPr lang="it-IT" dirty="0"/>
          </a:p>
        </p:txBody>
      </p:sp>
      <p:sp>
        <p:nvSpPr>
          <p:cNvPr id="3" name="Content Placeholder 2"/>
          <p:cNvSpPr>
            <a:spLocks noGrp="1"/>
          </p:cNvSpPr>
          <p:nvPr>
            <p:ph idx="1"/>
          </p:nvPr>
        </p:nvSpPr>
        <p:spPr>
          <a:xfrm>
            <a:off x="838201" y="1825625"/>
            <a:ext cx="10744199" cy="456256"/>
          </a:xfrm>
        </p:spPr>
        <p:txBody>
          <a:bodyPr>
            <a:normAutofit lnSpcReduction="10000"/>
          </a:bodyPr>
          <a:lstStyle/>
          <a:p>
            <a:pPr algn="ctr"/>
            <a:r>
              <a:rPr lang="it-IT" b="1" dirty="0" smtClean="0"/>
              <a:t>SIGNUP</a:t>
            </a:r>
            <a:endParaRPr lang="it-IT"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21" y="2603152"/>
            <a:ext cx="1976781" cy="33033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4002" y="2603151"/>
            <a:ext cx="1979924" cy="33033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9831" y="2603149"/>
            <a:ext cx="1989354" cy="330337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5090" y="2603149"/>
            <a:ext cx="1984119" cy="330337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49514" y="2603149"/>
            <a:ext cx="1996661" cy="3303375"/>
          </a:xfrm>
          <a:prstGeom prst="rect">
            <a:avLst/>
          </a:prstGeom>
        </p:spPr>
      </p:pic>
    </p:spTree>
    <p:extLst>
      <p:ext uri="{BB962C8B-B14F-4D97-AF65-F5344CB8AC3E}">
        <p14:creationId xmlns:p14="http://schemas.microsoft.com/office/powerpoint/2010/main" val="40951083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potx" id="{43699C43-EC89-4A55-9A99-3FD944590577}" vid="{3C36ED3A-1C33-4ECB-8650-37D568EF4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3DEC53A-9DF1-4780-BE92-17E971B7A9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Welcome to PowerPoint</Template>
  <TotalTime>213</TotalTime>
  <Words>622</Words>
  <Application>Microsoft Office PowerPoint</Application>
  <PresentationFormat>Widescreen</PresentationFormat>
  <Paragraphs>40</Paragraphs>
  <Slides>15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Castellar</vt:lpstr>
      <vt:lpstr>Segoe UI</vt:lpstr>
      <vt:lpstr>Segoe UI Light</vt:lpstr>
      <vt:lpstr>WelcomeDoc</vt:lpstr>
      <vt:lpstr>FOODApp</vt:lpstr>
      <vt:lpstr>Features</vt:lpstr>
      <vt:lpstr>Technologies</vt:lpstr>
      <vt:lpstr>Technologies</vt:lpstr>
      <vt:lpstr>Technologies</vt:lpstr>
      <vt:lpstr>Mockup</vt:lpstr>
      <vt:lpstr>Mockup</vt:lpstr>
      <vt:lpstr>Screenshots</vt:lpstr>
      <vt:lpstr>Screenshots</vt:lpstr>
      <vt:lpstr>Screenshots</vt:lpstr>
      <vt:lpstr>Screenshots</vt:lpstr>
      <vt:lpstr>Screenshots</vt:lpstr>
      <vt:lpstr>Screenshots</vt:lpstr>
      <vt:lpstr>Screenshots</vt:lpstr>
      <vt:lpstr>FoodApp Luca Rengo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FOODApp</dc:title>
  <dc:creator>Luca</dc:creator>
  <cp:keywords/>
  <cp:lastModifiedBy>Luca</cp:lastModifiedBy>
  <cp:revision>30</cp:revision>
  <dcterms:created xsi:type="dcterms:W3CDTF">2023-09-08T18:28:58Z</dcterms:created>
  <dcterms:modified xsi:type="dcterms:W3CDTF">2023-09-08T22:02:26Z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